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3" r:id="rId8"/>
    <p:sldId id="261" r:id="rId9"/>
    <p:sldId id="262" r:id="rId10"/>
  </p:sldIdLst>
  <p:sldSz cx="1219136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11430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000" b="1">
                <a:solidFill>
                  <a:srgbClr val="141414"/>
                </a:solidFill>
                <a:latin typeface="游ゴシック" panose="020B0400000000000000" charset="-128"/>
              </a:rPr>
              <a:t>唇音（しんおん）</a:t>
            </a:r>
            <a:endParaRPr sz="4000" b="1">
              <a:solidFill>
                <a:srgbClr val="141414"/>
              </a:solidFill>
              <a:latin typeface="游ゴシック" panose="020B0400000000000000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71616" y="1051560"/>
            <a:ext cx="22860" cy="521208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5212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>
                <a:solidFill>
                  <a:srgbClr val="5A5A5A"/>
                </a:solidFill>
                <a:latin typeface="游ゴシック" panose="020B0400000000000000" charset="-128"/>
              </a:rPr>
              <a:t>無気音</a:t>
            </a:r>
            <a:endParaRPr sz="3400" b="1">
              <a:solidFill>
                <a:srgbClr val="5A5A5A"/>
              </a:solidFill>
              <a:latin typeface="游ゴシック" panose="020B0400000000000000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55080" y="1143000"/>
            <a:ext cx="5212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>
                <a:solidFill>
                  <a:srgbClr val="DC4646"/>
                </a:solidFill>
                <a:latin typeface="游ゴシック" panose="020B0400000000000000" charset="-128"/>
              </a:rPr>
              <a:t>有気音</a:t>
            </a:r>
            <a:endParaRPr sz="3400" b="1">
              <a:solidFill>
                <a:srgbClr val="DC4646"/>
              </a:solidFill>
              <a:latin typeface="游ゴシック" panose="020B0400000000000000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080" y="1828800"/>
            <a:ext cx="5212080" cy="2651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0" b="1">
                <a:solidFill>
                  <a:srgbClr val="141414"/>
                </a:solidFill>
                <a:latin typeface="Arial" panose="020B0604020202020204"/>
              </a:rPr>
              <a:t>b</a:t>
            </a:r>
            <a:endParaRPr sz="15000" b="1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55080" y="1828800"/>
            <a:ext cx="5212080" cy="2651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0" b="1">
                <a:solidFill>
                  <a:srgbClr val="DC4646"/>
                </a:solidFill>
                <a:latin typeface="Arial" panose="020B0604020202020204"/>
              </a:rPr>
              <a:t>p</a:t>
            </a:r>
            <a:endParaRPr sz="15000" b="1">
              <a:solidFill>
                <a:srgbClr val="DC4646"/>
              </a:solidFill>
              <a:latin typeface="Arial" panose="020B060402020202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080" y="4937760"/>
            <a:ext cx="5212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 b="1">
                <a:solidFill>
                  <a:srgbClr val="5A5A5A"/>
                </a:solidFill>
                <a:latin typeface="游ゴシック" panose="020B0400000000000000" charset="-128"/>
              </a:rPr>
              <a:t>息が弱い</a:t>
            </a:r>
            <a:endParaRPr sz="3000" b="1">
              <a:solidFill>
                <a:srgbClr val="5A5A5A"/>
              </a:solidFill>
              <a:latin typeface="游ゴシック" panose="020B0400000000000000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55080" y="4937760"/>
            <a:ext cx="5212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 b="1">
                <a:solidFill>
                  <a:srgbClr val="DC4646"/>
                </a:solidFill>
                <a:latin typeface="游ゴシック" panose="020B0400000000000000" charset="-128"/>
              </a:rPr>
              <a:t>息が強い</a:t>
            </a:r>
            <a:endParaRPr sz="3000" b="1">
              <a:solidFill>
                <a:srgbClr val="DC4646"/>
              </a:solidFill>
              <a:latin typeface="游ゴシック" panose="020B0400000000000000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11430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000" b="1">
                <a:solidFill>
                  <a:srgbClr val="141414"/>
                </a:solidFill>
                <a:latin typeface="游ゴシック" panose="020B0400000000000000" charset="-128"/>
              </a:rPr>
              <a:t>舌尖音（ぜっせんおん）</a:t>
            </a:r>
            <a:endParaRPr sz="4000" b="1">
              <a:solidFill>
                <a:srgbClr val="141414"/>
              </a:solidFill>
              <a:latin typeface="游ゴシック" panose="020B0400000000000000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71616" y="1051560"/>
            <a:ext cx="22860" cy="521208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5212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>
                <a:solidFill>
                  <a:srgbClr val="5A5A5A"/>
                </a:solidFill>
                <a:latin typeface="游ゴシック" panose="020B0400000000000000" charset="-128"/>
              </a:rPr>
              <a:t>無気音</a:t>
            </a:r>
            <a:endParaRPr sz="3400" b="1">
              <a:solidFill>
                <a:srgbClr val="5A5A5A"/>
              </a:solidFill>
              <a:latin typeface="游ゴシック" panose="020B0400000000000000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55080" y="1143000"/>
            <a:ext cx="5212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>
                <a:solidFill>
                  <a:srgbClr val="DC4646"/>
                </a:solidFill>
                <a:latin typeface="游ゴシック" panose="020B0400000000000000" charset="-128"/>
              </a:rPr>
              <a:t>有気音</a:t>
            </a:r>
            <a:endParaRPr sz="3400" b="1">
              <a:solidFill>
                <a:srgbClr val="DC4646"/>
              </a:solidFill>
              <a:latin typeface="游ゴシック" panose="020B0400000000000000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080" y="1828800"/>
            <a:ext cx="5212080" cy="2651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0" b="1">
                <a:solidFill>
                  <a:srgbClr val="141414"/>
                </a:solidFill>
                <a:latin typeface="Arial" panose="020B0604020202020204"/>
              </a:rPr>
              <a:t>d</a:t>
            </a:r>
            <a:endParaRPr sz="15000" b="1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55080" y="1828800"/>
            <a:ext cx="5212080" cy="2651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0" b="1">
                <a:solidFill>
                  <a:srgbClr val="DC4646"/>
                </a:solidFill>
                <a:latin typeface="Arial" panose="020B0604020202020204"/>
              </a:rPr>
              <a:t>t</a:t>
            </a:r>
            <a:endParaRPr sz="15000" b="1">
              <a:solidFill>
                <a:srgbClr val="DC4646"/>
              </a:solidFill>
              <a:latin typeface="Arial" panose="020B060402020202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080" y="4937760"/>
            <a:ext cx="5212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 b="1">
                <a:solidFill>
                  <a:srgbClr val="5A5A5A"/>
                </a:solidFill>
                <a:latin typeface="游ゴシック" panose="020B0400000000000000" charset="-128"/>
              </a:rPr>
              <a:t>息が弱い</a:t>
            </a:r>
            <a:endParaRPr sz="3000" b="1">
              <a:solidFill>
                <a:srgbClr val="5A5A5A"/>
              </a:solidFill>
              <a:latin typeface="游ゴシック" panose="020B0400000000000000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55080" y="4937760"/>
            <a:ext cx="5212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 b="1">
                <a:solidFill>
                  <a:srgbClr val="DC4646"/>
                </a:solidFill>
                <a:latin typeface="游ゴシック" panose="020B0400000000000000" charset="-128"/>
              </a:rPr>
              <a:t>息が強い</a:t>
            </a:r>
            <a:endParaRPr sz="3000" b="1">
              <a:solidFill>
                <a:srgbClr val="DC4646"/>
              </a:solidFill>
              <a:latin typeface="游ゴシック" panose="020B0400000000000000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11430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000" b="1">
                <a:solidFill>
                  <a:srgbClr val="141414"/>
                </a:solidFill>
                <a:latin typeface="游ゴシック" panose="020B0400000000000000" charset="-128"/>
              </a:rPr>
              <a:t>舌根音（ぜっこんおん）</a:t>
            </a:r>
            <a:endParaRPr sz="4000" b="1">
              <a:solidFill>
                <a:srgbClr val="141414"/>
              </a:solidFill>
              <a:latin typeface="游ゴシック" panose="020B0400000000000000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71616" y="1051560"/>
            <a:ext cx="22860" cy="521208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5212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>
                <a:solidFill>
                  <a:srgbClr val="5A5A5A"/>
                </a:solidFill>
                <a:latin typeface="游ゴシック" panose="020B0400000000000000" charset="-128"/>
              </a:rPr>
              <a:t>無気音</a:t>
            </a:r>
            <a:endParaRPr sz="3400" b="1">
              <a:solidFill>
                <a:srgbClr val="5A5A5A"/>
              </a:solidFill>
              <a:latin typeface="游ゴシック" panose="020B0400000000000000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55080" y="1143000"/>
            <a:ext cx="5212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>
                <a:solidFill>
                  <a:srgbClr val="DC4646"/>
                </a:solidFill>
                <a:latin typeface="游ゴシック" panose="020B0400000000000000" charset="-128"/>
              </a:rPr>
              <a:t>有気音</a:t>
            </a:r>
            <a:endParaRPr sz="3400" b="1">
              <a:solidFill>
                <a:srgbClr val="DC4646"/>
              </a:solidFill>
              <a:latin typeface="游ゴシック" panose="020B0400000000000000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080" y="1828800"/>
            <a:ext cx="5212080" cy="2651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0" b="1">
                <a:solidFill>
                  <a:srgbClr val="141414"/>
                </a:solidFill>
                <a:latin typeface="Arial" panose="020B0604020202020204"/>
              </a:rPr>
              <a:t>g</a:t>
            </a:r>
            <a:endParaRPr sz="15000" b="1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55080" y="1828800"/>
            <a:ext cx="5212080" cy="2651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0" b="1">
                <a:solidFill>
                  <a:srgbClr val="DC4646"/>
                </a:solidFill>
                <a:latin typeface="Arial" panose="020B0604020202020204"/>
              </a:rPr>
              <a:t>k</a:t>
            </a:r>
            <a:endParaRPr sz="15000" b="1">
              <a:solidFill>
                <a:srgbClr val="DC4646"/>
              </a:solidFill>
              <a:latin typeface="Arial" panose="020B060402020202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080" y="4937760"/>
            <a:ext cx="5212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 b="1">
                <a:solidFill>
                  <a:srgbClr val="5A5A5A"/>
                </a:solidFill>
                <a:latin typeface="游ゴシック" panose="020B0400000000000000" charset="-128"/>
              </a:rPr>
              <a:t>息が弱い</a:t>
            </a:r>
            <a:endParaRPr sz="3000" b="1">
              <a:solidFill>
                <a:srgbClr val="5A5A5A"/>
              </a:solidFill>
              <a:latin typeface="游ゴシック" panose="020B0400000000000000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55080" y="4937760"/>
            <a:ext cx="5212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 b="1">
                <a:solidFill>
                  <a:srgbClr val="DC4646"/>
                </a:solidFill>
                <a:latin typeface="游ゴシック" panose="020B0400000000000000" charset="-128"/>
              </a:rPr>
              <a:t>息が強い</a:t>
            </a:r>
            <a:endParaRPr sz="3000" b="1">
              <a:solidFill>
                <a:srgbClr val="DC4646"/>
              </a:solidFill>
              <a:latin typeface="游ゴシック" panose="020B0400000000000000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11430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000" b="1">
                <a:solidFill>
                  <a:srgbClr val="141414"/>
                </a:solidFill>
                <a:latin typeface="游ゴシック" panose="020B0400000000000000" charset="-128"/>
              </a:rPr>
              <a:t>舌面音（ぜつめんおん）</a:t>
            </a:r>
            <a:endParaRPr sz="4000" b="1">
              <a:solidFill>
                <a:srgbClr val="141414"/>
              </a:solidFill>
              <a:latin typeface="游ゴシック" panose="020B0400000000000000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71616" y="1051560"/>
            <a:ext cx="22860" cy="521208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5212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>
                <a:solidFill>
                  <a:srgbClr val="5A5A5A"/>
                </a:solidFill>
                <a:latin typeface="游ゴシック" panose="020B0400000000000000" charset="-128"/>
              </a:rPr>
              <a:t>無気音</a:t>
            </a:r>
            <a:endParaRPr sz="3400" b="1">
              <a:solidFill>
                <a:srgbClr val="5A5A5A"/>
              </a:solidFill>
              <a:latin typeface="游ゴシック" panose="020B0400000000000000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55080" y="1143000"/>
            <a:ext cx="5212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>
                <a:solidFill>
                  <a:srgbClr val="DC4646"/>
                </a:solidFill>
                <a:latin typeface="游ゴシック" panose="020B0400000000000000" charset="-128"/>
              </a:rPr>
              <a:t>有気音</a:t>
            </a:r>
            <a:endParaRPr sz="3400" b="1">
              <a:solidFill>
                <a:srgbClr val="DC4646"/>
              </a:solidFill>
              <a:latin typeface="游ゴシック" panose="020B0400000000000000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080" y="1828800"/>
            <a:ext cx="5212080" cy="2651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0" b="1">
                <a:solidFill>
                  <a:srgbClr val="141414"/>
                </a:solidFill>
                <a:latin typeface="Arial" panose="020B0604020202020204"/>
              </a:rPr>
              <a:t>j</a:t>
            </a:r>
            <a:endParaRPr sz="15000" b="1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55080" y="1828800"/>
            <a:ext cx="5212080" cy="2651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0" b="1">
                <a:solidFill>
                  <a:srgbClr val="DC4646"/>
                </a:solidFill>
                <a:latin typeface="Arial" panose="020B0604020202020204"/>
              </a:rPr>
              <a:t>q</a:t>
            </a:r>
            <a:endParaRPr sz="15000" b="1">
              <a:solidFill>
                <a:srgbClr val="DC4646"/>
              </a:solidFill>
              <a:latin typeface="Arial" panose="020B060402020202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080" y="4937760"/>
            <a:ext cx="5212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 b="1">
                <a:solidFill>
                  <a:srgbClr val="5A5A5A"/>
                </a:solidFill>
                <a:latin typeface="游ゴシック" panose="020B0400000000000000" charset="-128"/>
              </a:rPr>
              <a:t>息が弱い</a:t>
            </a:r>
            <a:endParaRPr sz="3000" b="1">
              <a:solidFill>
                <a:srgbClr val="5A5A5A"/>
              </a:solidFill>
              <a:latin typeface="游ゴシック" panose="020B0400000000000000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55080" y="4937760"/>
            <a:ext cx="5212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 b="1">
                <a:solidFill>
                  <a:srgbClr val="DC4646"/>
                </a:solidFill>
                <a:latin typeface="游ゴシック" panose="020B0400000000000000" charset="-128"/>
              </a:rPr>
              <a:t>息が強い</a:t>
            </a:r>
            <a:endParaRPr sz="3000" b="1">
              <a:solidFill>
                <a:srgbClr val="DC4646"/>
              </a:solidFill>
              <a:latin typeface="游ゴシック" panose="020B0400000000000000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197225" y="228600"/>
            <a:ext cx="576707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000" b="1">
                <a:solidFill>
                  <a:srgbClr val="141414"/>
                </a:solidFill>
                <a:latin typeface="游ゴシック" panose="020B0400000000000000" charset="-128"/>
              </a:rPr>
              <a:t>そり舌音</a:t>
            </a:r>
            <a:r>
              <a:rPr lang="zh-CN" sz="4000" b="1">
                <a:solidFill>
                  <a:srgbClr val="141414"/>
                </a:solidFill>
                <a:latin typeface="游ゴシック" panose="020B0400000000000000" charset="-128"/>
              </a:rPr>
              <a:t>（</a:t>
            </a:r>
            <a:r>
              <a:rPr lang="ja-JP" altLang="en-US" sz="4000" b="1">
                <a:solidFill>
                  <a:srgbClr val="141414"/>
                </a:solidFill>
                <a:latin typeface="游ゴシック" panose="020B0400000000000000" charset="-128"/>
              </a:rPr>
              <a:t>そりじたおん</a:t>
            </a:r>
            <a:r>
              <a:rPr lang="zh-CN" sz="4000" b="1">
                <a:solidFill>
                  <a:srgbClr val="141414"/>
                </a:solidFill>
                <a:latin typeface="游ゴシック" panose="020B0400000000000000" charset="-128"/>
              </a:rPr>
              <a:t>）</a:t>
            </a:r>
            <a:endParaRPr lang="zh-CN" sz="4000" b="1">
              <a:solidFill>
                <a:srgbClr val="141414"/>
              </a:solidFill>
              <a:latin typeface="游ゴシック" panose="020B0400000000000000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71616" y="1051560"/>
            <a:ext cx="22860" cy="521208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5212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>
                <a:solidFill>
                  <a:srgbClr val="5A5A5A"/>
                </a:solidFill>
                <a:latin typeface="游ゴシック" panose="020B0400000000000000" charset="-128"/>
              </a:rPr>
              <a:t>無気音</a:t>
            </a:r>
            <a:endParaRPr sz="3400" b="1">
              <a:solidFill>
                <a:srgbClr val="5A5A5A"/>
              </a:solidFill>
              <a:latin typeface="游ゴシック" panose="020B0400000000000000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55080" y="1143000"/>
            <a:ext cx="5212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>
                <a:solidFill>
                  <a:srgbClr val="DC4646"/>
                </a:solidFill>
                <a:latin typeface="游ゴシック" panose="020B0400000000000000" charset="-128"/>
              </a:rPr>
              <a:t>有気音</a:t>
            </a:r>
            <a:endParaRPr sz="3400" b="1">
              <a:solidFill>
                <a:srgbClr val="DC4646"/>
              </a:solidFill>
              <a:latin typeface="游ゴシック" panose="020B0400000000000000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080" y="1828800"/>
            <a:ext cx="5212080" cy="2651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600" b="1">
                <a:solidFill>
                  <a:srgbClr val="141414"/>
                </a:solidFill>
                <a:latin typeface="Arial" panose="020B0604020202020204"/>
              </a:rPr>
              <a:t>zh</a:t>
            </a:r>
            <a:endParaRPr sz="12600" b="1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55080" y="1828800"/>
            <a:ext cx="5212080" cy="2651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600" b="1">
                <a:solidFill>
                  <a:srgbClr val="DC4646"/>
                </a:solidFill>
                <a:latin typeface="Arial" panose="020B0604020202020204"/>
              </a:rPr>
              <a:t>ch</a:t>
            </a:r>
            <a:endParaRPr sz="12600" b="1">
              <a:solidFill>
                <a:srgbClr val="DC4646"/>
              </a:solidFill>
              <a:latin typeface="Arial" panose="020B060402020202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080" y="4937760"/>
            <a:ext cx="5212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 b="1">
                <a:solidFill>
                  <a:srgbClr val="5A5A5A"/>
                </a:solidFill>
                <a:latin typeface="游ゴシック" panose="020B0400000000000000" charset="-128"/>
              </a:rPr>
              <a:t>息が弱い</a:t>
            </a:r>
            <a:endParaRPr sz="3000" b="1">
              <a:solidFill>
                <a:srgbClr val="5A5A5A"/>
              </a:solidFill>
              <a:latin typeface="游ゴシック" panose="020B0400000000000000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55080" y="4937760"/>
            <a:ext cx="5212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 b="1">
                <a:solidFill>
                  <a:srgbClr val="DC4646"/>
                </a:solidFill>
                <a:latin typeface="游ゴシック" panose="020B0400000000000000" charset="-128"/>
              </a:rPr>
              <a:t>息が強い</a:t>
            </a:r>
            <a:endParaRPr sz="3000" b="1">
              <a:solidFill>
                <a:srgbClr val="DC4646"/>
              </a:solidFill>
              <a:latin typeface="游ゴシック" panose="020B0400000000000000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5669280" cy="65836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3800" b="1">
                <a:solidFill>
                  <a:srgbClr val="202020"/>
                </a:solidFill>
                <a:latin typeface="游ゴシック" panose="020B0400000000000000" charset="-128"/>
              </a:rPr>
              <a:t>zh / ch の発音</a:t>
            </a:r>
            <a:endParaRPr sz="3800" b="1">
              <a:solidFill>
                <a:srgbClr val="202020"/>
              </a:solidFill>
              <a:latin typeface="游ゴシック" panose="020B0400000000000000" charset="-128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02920" y="960120"/>
            <a:ext cx="5440680" cy="960120"/>
          </a:xfrm>
          <a:prstGeom prst="roundRect">
            <a:avLst/>
          </a:prstGeom>
          <a:solidFill>
            <a:srgbClr val="FFF4F4"/>
          </a:solidFill>
          <a:ln w="25400">
            <a:solidFill>
              <a:srgbClr val="E137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700" b="1">
                <a:solidFill>
                  <a:srgbClr val="202020"/>
                </a:solidFill>
                <a:latin typeface="游ゴシック" panose="020B0400000000000000" charset="-128"/>
              </a:rPr>
              <a:t>上の前歯から少し離れたところ</a:t>
            </a:r>
            <a:endParaRPr sz="2700" b="1">
              <a:solidFill>
                <a:srgbClr val="202020"/>
              </a:solidFill>
              <a:latin typeface="游ゴシック" panose="020B0400000000000000" charset="-128"/>
            </a:endParaRPr>
          </a:p>
          <a:p>
            <a:pPr algn="ctr"/>
            <a:r>
              <a:rPr sz="2900" b="1">
                <a:solidFill>
                  <a:srgbClr val="E13737"/>
                </a:solidFill>
                <a:latin typeface="游ゴシック" panose="020B0400000000000000" charset="-128"/>
              </a:rPr>
              <a:t>→ 舌先を上あごに軽くつける</a:t>
            </a:r>
            <a:endParaRPr sz="2900" b="1">
              <a:solidFill>
                <a:srgbClr val="E13737"/>
              </a:solidFill>
              <a:latin typeface="游ゴシック" panose="020B0400000000000000" charset="-128"/>
            </a:endParaRPr>
          </a:p>
        </p:txBody>
      </p:sp>
      <p:sp>
        <p:nvSpPr>
          <p:cNvPr id="4" name="Oval 3"/>
          <p:cNvSpPr/>
          <p:nvPr/>
        </p:nvSpPr>
        <p:spPr>
          <a:xfrm>
            <a:off x="594360" y="2148840"/>
            <a:ext cx="621792" cy="621792"/>
          </a:xfrm>
          <a:prstGeom prst="ellipse">
            <a:avLst/>
          </a:prstGeom>
          <a:solidFill>
            <a:srgbClr val="E13737"/>
          </a:solidFill>
          <a:ln>
            <a:solidFill>
              <a:srgbClr val="E137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500" b="1">
                <a:solidFill>
                  <a:srgbClr val="FFFFFF"/>
                </a:solidFill>
                <a:latin typeface="Arial" panose="020B0604020202020204"/>
              </a:rPr>
              <a:t>1</a:t>
            </a:r>
            <a:endParaRPr sz="2500" b="1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17320" y="2121408"/>
            <a:ext cx="43434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3100" b="1">
                <a:solidFill>
                  <a:srgbClr val="202020"/>
                </a:solidFill>
                <a:latin typeface="游ゴシック" panose="020B0400000000000000" charset="-128"/>
              </a:rPr>
              <a:t>軽くつける</a:t>
            </a:r>
            <a:endParaRPr sz="3100" b="1">
              <a:solidFill>
                <a:srgbClr val="202020"/>
              </a:solidFill>
              <a:latin typeface="游ゴシック" panose="020B0400000000000000" charset="-128"/>
            </a:endParaRPr>
          </a:p>
        </p:txBody>
      </p:sp>
      <p:sp>
        <p:nvSpPr>
          <p:cNvPr id="6" name="Oval 5"/>
          <p:cNvSpPr/>
          <p:nvPr/>
        </p:nvSpPr>
        <p:spPr>
          <a:xfrm>
            <a:off x="594360" y="3401568"/>
            <a:ext cx="621792" cy="621792"/>
          </a:xfrm>
          <a:prstGeom prst="ellipse">
            <a:avLst/>
          </a:prstGeom>
          <a:solidFill>
            <a:srgbClr val="E13737"/>
          </a:solidFill>
          <a:ln>
            <a:solidFill>
              <a:srgbClr val="E137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500" b="1">
                <a:solidFill>
                  <a:srgbClr val="FFFFFF"/>
                </a:solidFill>
                <a:latin typeface="Arial" panose="020B0604020202020204"/>
              </a:rPr>
              <a:t>2</a:t>
            </a:r>
            <a:endParaRPr sz="2500" b="1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17320" y="3374136"/>
            <a:ext cx="434340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3100" b="1">
                <a:solidFill>
                  <a:srgbClr val="202020"/>
                </a:solidFill>
                <a:latin typeface="游ゴシック" panose="020B0400000000000000" charset="-128"/>
              </a:rPr>
              <a:t>力を抜いて
軽く離す</a:t>
            </a:r>
            <a:endParaRPr sz="3100" b="1">
              <a:solidFill>
                <a:srgbClr val="202020"/>
              </a:solidFill>
              <a:latin typeface="游ゴシック" panose="020B0400000000000000" charset="-128"/>
            </a:endParaRPr>
          </a:p>
        </p:txBody>
      </p:sp>
      <p:sp>
        <p:nvSpPr>
          <p:cNvPr id="8" name="Oval 7"/>
          <p:cNvSpPr/>
          <p:nvPr/>
        </p:nvSpPr>
        <p:spPr>
          <a:xfrm>
            <a:off x="594360" y="4800600"/>
            <a:ext cx="621792" cy="621792"/>
          </a:xfrm>
          <a:prstGeom prst="ellipse">
            <a:avLst/>
          </a:prstGeom>
          <a:solidFill>
            <a:srgbClr val="E13737"/>
          </a:solidFill>
          <a:ln>
            <a:solidFill>
              <a:srgbClr val="E137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500" b="1">
                <a:solidFill>
                  <a:srgbClr val="FFFFFF"/>
                </a:solidFill>
                <a:latin typeface="Arial" panose="020B0604020202020204"/>
              </a:rPr>
              <a:t>3</a:t>
            </a:r>
            <a:endParaRPr sz="2500" b="1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17320" y="4773168"/>
            <a:ext cx="43434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3100" b="1">
                <a:solidFill>
                  <a:srgbClr val="202020"/>
                </a:solidFill>
                <a:latin typeface="游ゴシック" panose="020B0400000000000000" charset="-128"/>
              </a:rPr>
              <a:t>息を自然に出す</a:t>
            </a:r>
            <a:endParaRPr sz="3100" b="1">
              <a:solidFill>
                <a:srgbClr val="202020"/>
              </a:solidFill>
              <a:latin typeface="游ゴシック" panose="020B0400000000000000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3232" y="2898648"/>
            <a:ext cx="36576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500" b="1">
                <a:solidFill>
                  <a:srgbClr val="E13737"/>
                </a:solidFill>
                <a:latin typeface="Arial" panose="020B0604020202020204"/>
              </a:rPr>
              <a:t>↓</a:t>
            </a:r>
            <a:endParaRPr sz="2500" b="1">
              <a:solidFill>
                <a:srgbClr val="E13737"/>
              </a:solidFill>
              <a:latin typeface="Arial" panose="020B060402020202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3232" y="4416552"/>
            <a:ext cx="36576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500" b="1">
                <a:solidFill>
                  <a:srgbClr val="E13737"/>
                </a:solidFill>
                <a:latin typeface="Arial" panose="020B0604020202020204"/>
              </a:rPr>
              <a:t>↓</a:t>
            </a:r>
            <a:endParaRPr sz="2500" b="1">
              <a:solidFill>
                <a:srgbClr val="E13737"/>
              </a:solidFill>
              <a:latin typeface="Arial" panose="020B0604020202020204"/>
            </a:endParaRPr>
          </a:p>
        </p:txBody>
      </p:sp>
      <p:pic>
        <p:nvPicPr>
          <p:cNvPr id="12" name="Picture 11" descr="retroflex_release_crop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72200" y="502920"/>
            <a:ext cx="5532120" cy="5806440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6933565" y="5230495"/>
            <a:ext cx="4176395" cy="658495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137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E13737"/>
                </a:solidFill>
                <a:latin typeface="游ゴシック" panose="020B0400000000000000" charset="-128"/>
              </a:rPr>
              <a:t>発音するとき：舌先を軽く離す</a:t>
            </a:r>
            <a:endParaRPr sz="2200" b="1">
              <a:solidFill>
                <a:srgbClr val="E13737"/>
              </a:solidFill>
              <a:latin typeface="游ゴシック" panose="020B0400000000000000" charset="-12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55080" y="6236208"/>
            <a:ext cx="5257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400">
                <a:solidFill>
                  <a:srgbClr val="5F5F5F"/>
                </a:solidFill>
                <a:latin typeface="游ゴシック" panose="020B0400000000000000" charset="-128"/>
              </a:rPr>
              <a:t>※ sh / r は同じ位置で、舌先をつけません</a:t>
            </a:r>
            <a:endParaRPr sz="1400">
              <a:solidFill>
                <a:srgbClr val="5F5F5F"/>
              </a:solidFill>
              <a:latin typeface="游ゴシック" panose="020B0400000000000000" charset="-12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11430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000" b="1">
                <a:solidFill>
                  <a:srgbClr val="141414"/>
                </a:solidFill>
                <a:latin typeface="游ゴシック" panose="020B0400000000000000" charset="-128"/>
              </a:rPr>
              <a:t>舌歯音（ぜっしおん）</a:t>
            </a:r>
            <a:endParaRPr sz="4000" b="1">
              <a:solidFill>
                <a:srgbClr val="141414"/>
              </a:solidFill>
              <a:latin typeface="游ゴシック" panose="020B0400000000000000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71616" y="1051560"/>
            <a:ext cx="22860" cy="521208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5212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>
                <a:solidFill>
                  <a:srgbClr val="5A5A5A"/>
                </a:solidFill>
                <a:latin typeface="游ゴシック" panose="020B0400000000000000" charset="-128"/>
              </a:rPr>
              <a:t>無気音</a:t>
            </a:r>
            <a:endParaRPr sz="3400" b="1">
              <a:solidFill>
                <a:srgbClr val="5A5A5A"/>
              </a:solidFill>
              <a:latin typeface="游ゴシック" panose="020B0400000000000000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55080" y="1143000"/>
            <a:ext cx="5212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>
                <a:solidFill>
                  <a:srgbClr val="DC4646"/>
                </a:solidFill>
                <a:latin typeface="游ゴシック" panose="020B0400000000000000" charset="-128"/>
              </a:rPr>
              <a:t>有気音</a:t>
            </a:r>
            <a:endParaRPr sz="3400" b="1">
              <a:solidFill>
                <a:srgbClr val="DC4646"/>
              </a:solidFill>
              <a:latin typeface="游ゴシック" panose="020B0400000000000000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080" y="1828800"/>
            <a:ext cx="5212080" cy="2651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0" b="1">
                <a:solidFill>
                  <a:srgbClr val="141414"/>
                </a:solidFill>
                <a:latin typeface="Arial" panose="020B0604020202020204"/>
              </a:rPr>
              <a:t>z</a:t>
            </a:r>
            <a:endParaRPr sz="15000" b="1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55080" y="1828800"/>
            <a:ext cx="5212080" cy="2651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0" b="1">
                <a:solidFill>
                  <a:srgbClr val="DC4646"/>
                </a:solidFill>
                <a:latin typeface="Arial" panose="020B0604020202020204"/>
              </a:rPr>
              <a:t>c</a:t>
            </a:r>
            <a:endParaRPr sz="15000" b="1">
              <a:solidFill>
                <a:srgbClr val="DC4646"/>
              </a:solidFill>
              <a:latin typeface="Arial" panose="020B060402020202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080" y="4937760"/>
            <a:ext cx="5212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 b="1">
                <a:solidFill>
                  <a:srgbClr val="5A5A5A"/>
                </a:solidFill>
                <a:latin typeface="游ゴシック" panose="020B0400000000000000" charset="-128"/>
              </a:rPr>
              <a:t>息が弱い</a:t>
            </a:r>
            <a:endParaRPr sz="3000" b="1">
              <a:solidFill>
                <a:srgbClr val="5A5A5A"/>
              </a:solidFill>
              <a:latin typeface="游ゴシック" panose="020B0400000000000000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55080" y="4937760"/>
            <a:ext cx="5212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 b="1">
                <a:solidFill>
                  <a:srgbClr val="DC4646"/>
                </a:solidFill>
                <a:latin typeface="游ゴシック" panose="020B0400000000000000" charset="-128"/>
              </a:rPr>
              <a:t>息が強い</a:t>
            </a:r>
            <a:endParaRPr sz="3000" b="1">
              <a:solidFill>
                <a:srgbClr val="DC4646"/>
              </a:solidFill>
              <a:latin typeface="游ゴシック" panose="020B0400000000000000" charset="-12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11430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200" b="1">
                <a:solidFill>
                  <a:srgbClr val="141414"/>
                </a:solidFill>
                <a:latin typeface="游ゴシック" panose="020B0400000000000000" charset="-128"/>
              </a:rPr>
              <a:t>無気音 ↔ 有気音</a:t>
            </a:r>
            <a:endParaRPr sz="4200" b="1">
              <a:solidFill>
                <a:srgbClr val="141414"/>
              </a:solidFill>
              <a:latin typeface="游ゴシック" panose="020B0400000000000000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03120" y="1188720"/>
            <a:ext cx="256032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400" b="1">
                <a:solidFill>
                  <a:srgbClr val="141414"/>
                </a:solidFill>
                <a:latin typeface="Arial" panose="020B0604020202020204"/>
              </a:rPr>
              <a:t>b</a:t>
            </a:r>
            <a:endParaRPr sz="4400" b="1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57800" y="1188720"/>
            <a:ext cx="164592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 b="0">
                <a:solidFill>
                  <a:srgbClr val="5A5A5A"/>
                </a:solidFill>
                <a:latin typeface="Arial" panose="020B0604020202020204"/>
              </a:rPr>
              <a:t>↔</a:t>
            </a:r>
            <a:endParaRPr sz="3600" b="0">
              <a:solidFill>
                <a:srgbClr val="5A5A5A"/>
              </a:solidFill>
              <a:latin typeface="Arial" panose="020B060402020202020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98079" y="1188720"/>
            <a:ext cx="256032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400" b="1">
                <a:solidFill>
                  <a:srgbClr val="DC4646"/>
                </a:solidFill>
                <a:latin typeface="Arial" panose="020B0604020202020204"/>
              </a:rPr>
              <a:t>p</a:t>
            </a:r>
            <a:endParaRPr sz="4400" b="1">
              <a:solidFill>
                <a:srgbClr val="DC4646"/>
              </a:solidFill>
              <a:latin typeface="Arial" panose="020B06040202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03120" y="2029968"/>
            <a:ext cx="256032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400" b="1">
                <a:solidFill>
                  <a:srgbClr val="141414"/>
                </a:solidFill>
                <a:latin typeface="Arial" panose="020B0604020202020204"/>
              </a:rPr>
              <a:t>d</a:t>
            </a:r>
            <a:endParaRPr sz="4400" b="1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57800" y="2029968"/>
            <a:ext cx="164592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 b="0">
                <a:solidFill>
                  <a:srgbClr val="5A5A5A"/>
                </a:solidFill>
                <a:latin typeface="Arial" panose="020B0604020202020204"/>
              </a:rPr>
              <a:t>↔</a:t>
            </a:r>
            <a:endParaRPr sz="3600" b="0">
              <a:solidFill>
                <a:srgbClr val="5A5A5A"/>
              </a:solidFill>
              <a:latin typeface="Arial" panose="020B060402020202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98079" y="2029968"/>
            <a:ext cx="256032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400" b="1">
                <a:solidFill>
                  <a:srgbClr val="DC4646"/>
                </a:solidFill>
                <a:latin typeface="Arial" panose="020B0604020202020204"/>
              </a:rPr>
              <a:t>t</a:t>
            </a:r>
            <a:endParaRPr sz="4400" b="1">
              <a:solidFill>
                <a:srgbClr val="DC4646"/>
              </a:solidFill>
              <a:latin typeface="Arial" panose="020B060402020202020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03120" y="2871216"/>
            <a:ext cx="256032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400" b="1">
                <a:solidFill>
                  <a:srgbClr val="141414"/>
                </a:solidFill>
                <a:latin typeface="Arial" panose="020B0604020202020204"/>
              </a:rPr>
              <a:t>g</a:t>
            </a:r>
            <a:endParaRPr sz="4400" b="1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57800" y="2871216"/>
            <a:ext cx="164592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 b="0">
                <a:solidFill>
                  <a:srgbClr val="5A5A5A"/>
                </a:solidFill>
                <a:latin typeface="Arial" panose="020B0604020202020204"/>
              </a:rPr>
              <a:t>↔</a:t>
            </a:r>
            <a:endParaRPr sz="3600" b="0">
              <a:solidFill>
                <a:srgbClr val="5A5A5A"/>
              </a:solidFill>
              <a:latin typeface="Arial" panose="020B060402020202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98079" y="2871216"/>
            <a:ext cx="256032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400" b="1">
                <a:solidFill>
                  <a:srgbClr val="DC4646"/>
                </a:solidFill>
                <a:latin typeface="Arial" panose="020B0604020202020204"/>
              </a:rPr>
              <a:t>k</a:t>
            </a:r>
            <a:endParaRPr sz="4400" b="1">
              <a:solidFill>
                <a:srgbClr val="DC4646"/>
              </a:solidFill>
              <a:latin typeface="Arial" panose="020B06040202020202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03120" y="3712464"/>
            <a:ext cx="256032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400" b="1">
                <a:solidFill>
                  <a:srgbClr val="141414"/>
                </a:solidFill>
                <a:latin typeface="Arial" panose="020B0604020202020204"/>
              </a:rPr>
              <a:t>j</a:t>
            </a:r>
            <a:endParaRPr sz="4400" b="1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57800" y="3712464"/>
            <a:ext cx="164592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 b="0">
                <a:solidFill>
                  <a:srgbClr val="5A5A5A"/>
                </a:solidFill>
                <a:latin typeface="Arial" panose="020B0604020202020204"/>
              </a:rPr>
              <a:t>↔</a:t>
            </a:r>
            <a:endParaRPr sz="3600" b="0">
              <a:solidFill>
                <a:srgbClr val="5A5A5A"/>
              </a:solidFill>
              <a:latin typeface="Arial" panose="020B060402020202020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98079" y="3712464"/>
            <a:ext cx="256032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400" b="1">
                <a:solidFill>
                  <a:srgbClr val="DC4646"/>
                </a:solidFill>
                <a:latin typeface="Arial" panose="020B0604020202020204"/>
              </a:rPr>
              <a:t>q</a:t>
            </a:r>
            <a:endParaRPr sz="4400" b="1">
              <a:solidFill>
                <a:srgbClr val="DC4646"/>
              </a:solidFill>
              <a:latin typeface="Arial" panose="020B06040202020202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03120" y="4553712"/>
            <a:ext cx="256032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400" b="1">
                <a:solidFill>
                  <a:srgbClr val="141414"/>
                </a:solidFill>
                <a:latin typeface="Arial" panose="020B0604020202020204"/>
              </a:rPr>
              <a:t>zh</a:t>
            </a:r>
            <a:endParaRPr sz="4400" b="1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57800" y="4553712"/>
            <a:ext cx="164592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 b="0">
                <a:solidFill>
                  <a:srgbClr val="5A5A5A"/>
                </a:solidFill>
                <a:latin typeface="Arial" panose="020B0604020202020204"/>
              </a:rPr>
              <a:t>↔</a:t>
            </a:r>
            <a:endParaRPr sz="3600" b="0">
              <a:solidFill>
                <a:srgbClr val="5A5A5A"/>
              </a:solidFill>
              <a:latin typeface="Arial" panose="020B060402020202020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498079" y="4553712"/>
            <a:ext cx="256032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400" b="1">
                <a:solidFill>
                  <a:srgbClr val="DC4646"/>
                </a:solidFill>
                <a:latin typeface="Arial" panose="020B0604020202020204"/>
              </a:rPr>
              <a:t>ch</a:t>
            </a:r>
            <a:endParaRPr sz="4400" b="1">
              <a:solidFill>
                <a:srgbClr val="DC4646"/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03120" y="5394960"/>
            <a:ext cx="256032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400" b="1">
                <a:solidFill>
                  <a:srgbClr val="141414"/>
                </a:solidFill>
                <a:latin typeface="Arial" panose="020B0604020202020204"/>
              </a:rPr>
              <a:t>z</a:t>
            </a:r>
            <a:endParaRPr sz="4400" b="1">
              <a:solidFill>
                <a:srgbClr val="141414"/>
              </a:solidFill>
              <a:latin typeface="Arial" panose="020B060402020202020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257800" y="5394960"/>
            <a:ext cx="164592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 b="0">
                <a:solidFill>
                  <a:srgbClr val="5A5A5A"/>
                </a:solidFill>
                <a:latin typeface="Arial" panose="020B0604020202020204"/>
              </a:rPr>
              <a:t>↔</a:t>
            </a:r>
            <a:endParaRPr sz="3600" b="0">
              <a:solidFill>
                <a:srgbClr val="5A5A5A"/>
              </a:solidFill>
              <a:latin typeface="Arial" panose="020B060402020202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498079" y="5394960"/>
            <a:ext cx="256032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400" b="1">
                <a:solidFill>
                  <a:srgbClr val="DC4646"/>
                </a:solidFill>
                <a:latin typeface="Arial" panose="020B0604020202020204"/>
              </a:rPr>
              <a:t>c</a:t>
            </a:r>
            <a:endParaRPr sz="4400" b="1">
              <a:solidFill>
                <a:srgbClr val="DC4646"/>
              </a:solidFill>
              <a:latin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294</Words>
  <Application>WPS 演示</Application>
  <PresentationFormat>On-screen Show (4:3)</PresentationFormat>
  <Paragraphs>147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8" baseType="lpstr">
      <vt:lpstr>Arial</vt:lpstr>
      <vt:lpstr>SimSun</vt:lpstr>
      <vt:lpstr>Wingdings</vt:lpstr>
      <vt:lpstr>Arial</vt:lpstr>
      <vt:lpstr>游ゴシック</vt:lpstr>
      <vt:lpstr>Calibri</vt:lpstr>
      <vt:lpstr>ＭＳ Ｐゴシック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Rebecca</cp:lastModifiedBy>
  <cp:revision>3</cp:revision>
  <dcterms:created xsi:type="dcterms:W3CDTF">2013-01-27T09:14:00Z</dcterms:created>
  <dcterms:modified xsi:type="dcterms:W3CDTF">2026-08-22T02:49:03Z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B90B04371DD04C9EA9CCB7DFDF31E759_12</vt:lpwstr>
  </property>
  <property fmtid="{D5CDD505-2E9C-101B-9397-08002B2CF9AE}" pid="3" name="KSOProductBuildVer">
    <vt:lpwstr>2052-12.1.0.28043</vt:lpwstr>
  </property>
</Properties>
</file>