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411480"/>
            <a:ext cx="109728" cy="713232"/>
          </a:xfrm>
          <a:prstGeom prst="rect">
            <a:avLst/>
          </a:prstGeom>
          <a:solidFill>
            <a:srgbClr val="DEB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47472"/>
            <a:ext cx="3840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262A30"/>
                </a:solidFill>
                <a:latin typeface="Noto Sans CJK JP"/>
              </a:rPr>
              <a:t>子音の練習  01</a:t>
            </a:r>
            <a:endParaRPr sz="29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804672"/>
            <a:ext cx="5303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2A30"/>
                </a:solidFill>
                <a:latin typeface="Noto Sans CJK JP"/>
              </a:rPr>
              <a:t>聞こえたのは どっち？</a:t>
            </a:r>
            <a:endParaRPr sz="36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82512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" y="1719072"/>
            <a:ext cx="4791456" cy="731520"/>
          </a:xfrm>
          <a:prstGeom prst="roundRect">
            <a:avLst/>
          </a:prstGeom>
          <a:solidFill>
            <a:srgbClr val="FCEFEC"/>
          </a:solidFill>
          <a:ln w="15240">
            <a:solidFill>
              <a:srgbClr val="FCEF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92824" y="1719072"/>
            <a:ext cx="4791456" cy="731520"/>
          </a:xfrm>
          <a:prstGeom prst="roundRect">
            <a:avLst/>
          </a:prstGeom>
          <a:solidFill>
            <a:srgbClr val="EBF7F7"/>
          </a:solidFill>
          <a:ln w="15240">
            <a:solidFill>
              <a:srgbClr val="EB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E26F68"/>
                </a:solidFill>
                <a:latin typeface="Noto Sans CJK JP"/>
              </a:rPr>
              <a:t>無気音</a:t>
            </a:r>
            <a:endParaRPr sz="30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7520" y="1764792"/>
            <a:ext cx="2240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E26F68"/>
                </a:solidFill>
                <a:latin typeface="Noto Sans CJK JP"/>
              </a:rPr>
              <a:t>息が弱い</a:t>
            </a:r>
            <a:endParaRPr sz="27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984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4297A0"/>
                </a:solidFill>
                <a:latin typeface="Noto Sans CJK JP"/>
              </a:rPr>
              <a:t>有気音</a:t>
            </a:r>
            <a:endParaRPr sz="30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1764792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4297A0"/>
                </a:solidFill>
                <a:latin typeface="Noto Sans CJK JP"/>
              </a:rPr>
              <a:t>息が強い</a:t>
            </a:r>
            <a:endParaRPr sz="27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72800" y="1901952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045952" y="2048256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19104" y="2194560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bāo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E26F68"/>
                </a:solidFill>
                <a:latin typeface="Noto Sans CJK JP"/>
              </a:rPr>
              <a:t>包</a:t>
            </a:r>
            <a:endParaRPr sz="112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（包む）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pāo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2552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4297A0"/>
                </a:solidFill>
                <a:latin typeface="Noto Sans CJK JP"/>
              </a:rPr>
              <a:t>抛</a:t>
            </a:r>
            <a:endParaRPr sz="112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2552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（投げる）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32704" y="3246120"/>
            <a:ext cx="914400" cy="914400"/>
          </a:xfrm>
          <a:prstGeom prst="ellipse">
            <a:avLst/>
          </a:prstGeom>
          <a:solidFill>
            <a:srgbClr val="26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32704" y="324612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VS</a:t>
            </a:r>
            <a:endParaRPr sz="2300" b="1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8880" y="5797296"/>
            <a:ext cx="7223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646970"/>
                </a:solidFill>
                <a:latin typeface="Noto Sans CJK JP"/>
              </a:rPr>
              <a:t>先生の音を聞いて、左 / 右 を選びましょう</a:t>
            </a:r>
            <a:endParaRPr sz="2300" b="0">
              <a:solidFill>
                <a:srgbClr val="646970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411480"/>
            <a:ext cx="109728" cy="713232"/>
          </a:xfrm>
          <a:prstGeom prst="rect">
            <a:avLst/>
          </a:prstGeom>
          <a:solidFill>
            <a:srgbClr val="DEB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47472"/>
            <a:ext cx="3840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262A30"/>
                </a:solidFill>
                <a:latin typeface="Noto Sans CJK JP"/>
              </a:rPr>
              <a:t>子音の練習  02</a:t>
            </a:r>
            <a:endParaRPr sz="29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804672"/>
            <a:ext cx="5303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2A30"/>
                </a:solidFill>
                <a:latin typeface="Noto Sans CJK JP"/>
              </a:rPr>
              <a:t>聞こえたのは どっち？</a:t>
            </a:r>
            <a:endParaRPr sz="36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82512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" y="1719072"/>
            <a:ext cx="4791456" cy="731520"/>
          </a:xfrm>
          <a:prstGeom prst="roundRect">
            <a:avLst/>
          </a:prstGeom>
          <a:solidFill>
            <a:srgbClr val="FCEFEC"/>
          </a:solidFill>
          <a:ln w="15240">
            <a:solidFill>
              <a:srgbClr val="FCEF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92824" y="1719072"/>
            <a:ext cx="4791456" cy="731520"/>
          </a:xfrm>
          <a:prstGeom prst="roundRect">
            <a:avLst/>
          </a:prstGeom>
          <a:solidFill>
            <a:srgbClr val="EBF7F7"/>
          </a:solidFill>
          <a:ln w="15240">
            <a:solidFill>
              <a:srgbClr val="EB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E26F68"/>
                </a:solidFill>
                <a:latin typeface="Noto Sans CJK JP"/>
              </a:rPr>
              <a:t>無気音</a:t>
            </a:r>
            <a:endParaRPr sz="30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7520" y="1764792"/>
            <a:ext cx="2240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E26F68"/>
                </a:solidFill>
                <a:latin typeface="Noto Sans CJK JP"/>
              </a:rPr>
              <a:t>息が弱い</a:t>
            </a:r>
            <a:endParaRPr sz="27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984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4297A0"/>
                </a:solidFill>
                <a:latin typeface="Noto Sans CJK JP"/>
              </a:rPr>
              <a:t>有気音</a:t>
            </a:r>
            <a:endParaRPr sz="30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1764792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4297A0"/>
                </a:solidFill>
                <a:latin typeface="Noto Sans CJK JP"/>
              </a:rPr>
              <a:t>息が強い</a:t>
            </a:r>
            <a:endParaRPr sz="27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72800" y="1901952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045952" y="2048256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19104" y="2194560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dài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E26F68"/>
                </a:solidFill>
                <a:latin typeface="Noto Sans CJK JP"/>
              </a:rPr>
              <a:t>带</a:t>
            </a:r>
            <a:endParaRPr sz="112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（持つ・帯）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tài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2552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4297A0"/>
                </a:solidFill>
                <a:latin typeface="Noto Sans CJK JP"/>
              </a:rPr>
              <a:t>太</a:t>
            </a:r>
            <a:endParaRPr sz="112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2552" y="5014786"/>
            <a:ext cx="4526280" cy="614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</a:t>
            </a:r>
            <a:r>
              <a:rPr lang="ja-JP" altLang="en-US" sz="3400" b="0">
                <a:solidFill>
                  <a:srgbClr val="646970"/>
                </a:solidFill>
                <a:latin typeface="Noto Sans CJK JP"/>
              </a:rPr>
              <a:t>とても</a:t>
            </a:r>
            <a:r>
              <a:rPr sz="3400" b="0">
                <a:solidFill>
                  <a:srgbClr val="646970"/>
                </a:solidFill>
                <a:latin typeface="Noto Sans CJK JP"/>
              </a:rPr>
              <a:t>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32704" y="3246120"/>
            <a:ext cx="914400" cy="914400"/>
          </a:xfrm>
          <a:prstGeom prst="ellipse">
            <a:avLst/>
          </a:prstGeom>
          <a:solidFill>
            <a:srgbClr val="26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32704" y="324612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VS</a:t>
            </a:r>
            <a:endParaRPr sz="2300" b="1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8880" y="5797296"/>
            <a:ext cx="7223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646970"/>
                </a:solidFill>
                <a:latin typeface="Noto Sans CJK JP"/>
              </a:rPr>
              <a:t>先生の音を聞いて、左 / 右 を選びましょう</a:t>
            </a:r>
            <a:endParaRPr sz="2300" b="0">
              <a:solidFill>
                <a:srgbClr val="646970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411480"/>
            <a:ext cx="109728" cy="713232"/>
          </a:xfrm>
          <a:prstGeom prst="rect">
            <a:avLst/>
          </a:prstGeom>
          <a:solidFill>
            <a:srgbClr val="DEB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47472"/>
            <a:ext cx="3840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262A30"/>
                </a:solidFill>
                <a:latin typeface="Noto Sans CJK JP"/>
              </a:rPr>
              <a:t>子音の練習  03</a:t>
            </a:r>
            <a:endParaRPr sz="29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804672"/>
            <a:ext cx="5303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2A30"/>
                </a:solidFill>
                <a:latin typeface="Noto Sans CJK JP"/>
              </a:rPr>
              <a:t>聞こえたのは どっち？</a:t>
            </a:r>
            <a:endParaRPr sz="36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82512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" y="1719072"/>
            <a:ext cx="4791456" cy="731520"/>
          </a:xfrm>
          <a:prstGeom prst="roundRect">
            <a:avLst/>
          </a:prstGeom>
          <a:solidFill>
            <a:srgbClr val="FCEFEC"/>
          </a:solidFill>
          <a:ln w="15240">
            <a:solidFill>
              <a:srgbClr val="FCEF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92824" y="1719072"/>
            <a:ext cx="4791456" cy="731520"/>
          </a:xfrm>
          <a:prstGeom prst="roundRect">
            <a:avLst/>
          </a:prstGeom>
          <a:solidFill>
            <a:srgbClr val="EBF7F7"/>
          </a:solidFill>
          <a:ln w="15240">
            <a:solidFill>
              <a:srgbClr val="EB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E26F68"/>
                </a:solidFill>
                <a:latin typeface="Noto Sans CJK JP"/>
              </a:rPr>
              <a:t>無気音</a:t>
            </a:r>
            <a:endParaRPr sz="30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7520" y="1764792"/>
            <a:ext cx="2240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E26F68"/>
                </a:solidFill>
                <a:latin typeface="Noto Sans CJK JP"/>
              </a:rPr>
              <a:t>息が弱い</a:t>
            </a:r>
            <a:endParaRPr sz="27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984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4297A0"/>
                </a:solidFill>
                <a:latin typeface="Noto Sans CJK JP"/>
              </a:rPr>
              <a:t>有気音</a:t>
            </a:r>
            <a:endParaRPr sz="30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1764792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4297A0"/>
                </a:solidFill>
                <a:latin typeface="Noto Sans CJK JP"/>
              </a:rPr>
              <a:t>息が強い</a:t>
            </a:r>
            <a:endParaRPr sz="27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72800" y="1901952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045952" y="2048256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19104" y="2194560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gē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E26F68"/>
                </a:solidFill>
                <a:latin typeface="Noto Sans CJK JP"/>
              </a:rPr>
              <a:t>哥</a:t>
            </a:r>
            <a:endParaRPr sz="112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（兄）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kē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2552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4297A0"/>
                </a:solidFill>
                <a:latin typeface="Noto Sans CJK JP"/>
              </a:rPr>
              <a:t>科</a:t>
            </a:r>
            <a:endParaRPr sz="112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2552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（科目）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32704" y="3246120"/>
            <a:ext cx="914400" cy="914400"/>
          </a:xfrm>
          <a:prstGeom prst="ellipse">
            <a:avLst/>
          </a:prstGeom>
          <a:solidFill>
            <a:srgbClr val="26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32704" y="324612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VS</a:t>
            </a:r>
            <a:endParaRPr sz="2300" b="1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8880" y="5797296"/>
            <a:ext cx="7223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646970"/>
                </a:solidFill>
                <a:latin typeface="Noto Sans CJK JP"/>
              </a:rPr>
              <a:t>先生の音を聞いて、左 / 右 を選びましょう</a:t>
            </a:r>
            <a:endParaRPr sz="2300" b="0">
              <a:solidFill>
                <a:srgbClr val="646970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411480"/>
            <a:ext cx="109728" cy="713232"/>
          </a:xfrm>
          <a:prstGeom prst="rect">
            <a:avLst/>
          </a:prstGeom>
          <a:solidFill>
            <a:srgbClr val="DEB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47472"/>
            <a:ext cx="3840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262A30"/>
                </a:solidFill>
                <a:latin typeface="Noto Sans CJK JP"/>
              </a:rPr>
              <a:t>子音の練習  04</a:t>
            </a:r>
            <a:endParaRPr sz="29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804672"/>
            <a:ext cx="5303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2A30"/>
                </a:solidFill>
                <a:latin typeface="Noto Sans CJK JP"/>
              </a:rPr>
              <a:t>聞こえたのは どっち？</a:t>
            </a:r>
            <a:endParaRPr sz="36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82512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" y="1719072"/>
            <a:ext cx="4791456" cy="731520"/>
          </a:xfrm>
          <a:prstGeom prst="roundRect">
            <a:avLst/>
          </a:prstGeom>
          <a:solidFill>
            <a:srgbClr val="FCEFEC"/>
          </a:solidFill>
          <a:ln w="15240">
            <a:solidFill>
              <a:srgbClr val="FCEF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92824" y="1719072"/>
            <a:ext cx="4791456" cy="731520"/>
          </a:xfrm>
          <a:prstGeom prst="roundRect">
            <a:avLst/>
          </a:prstGeom>
          <a:solidFill>
            <a:srgbClr val="EBF7F7"/>
          </a:solidFill>
          <a:ln w="15240">
            <a:solidFill>
              <a:srgbClr val="EB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E26F68"/>
                </a:solidFill>
                <a:latin typeface="Noto Sans CJK JP"/>
              </a:rPr>
              <a:t>無気音</a:t>
            </a:r>
            <a:endParaRPr sz="30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7520" y="1764792"/>
            <a:ext cx="2240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E26F68"/>
                </a:solidFill>
                <a:latin typeface="Noto Sans CJK JP"/>
              </a:rPr>
              <a:t>息が弱い</a:t>
            </a:r>
            <a:endParaRPr sz="27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984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4297A0"/>
                </a:solidFill>
                <a:latin typeface="Noto Sans CJK JP"/>
              </a:rPr>
              <a:t>有気音</a:t>
            </a:r>
            <a:endParaRPr sz="30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1764792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4297A0"/>
                </a:solidFill>
                <a:latin typeface="Noto Sans CJK JP"/>
              </a:rPr>
              <a:t>息が強い</a:t>
            </a:r>
            <a:endParaRPr sz="27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72800" y="1901952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045952" y="2048256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19104" y="2194560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gǔ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E26F68"/>
                </a:solidFill>
                <a:latin typeface="Noto Sans CJK JP"/>
              </a:rPr>
              <a:t>骨</a:t>
            </a:r>
            <a:endParaRPr sz="112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（骨）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kǔ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2552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4297A0"/>
                </a:solidFill>
                <a:latin typeface="Noto Sans CJK JP"/>
              </a:rPr>
              <a:t>苦</a:t>
            </a:r>
            <a:endParaRPr sz="112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2552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（苦い）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32704" y="3246120"/>
            <a:ext cx="914400" cy="914400"/>
          </a:xfrm>
          <a:prstGeom prst="ellipse">
            <a:avLst/>
          </a:prstGeom>
          <a:solidFill>
            <a:srgbClr val="26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32704" y="324612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VS</a:t>
            </a:r>
            <a:endParaRPr sz="2300" b="1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8880" y="5797296"/>
            <a:ext cx="7223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646970"/>
                </a:solidFill>
                <a:latin typeface="Noto Sans CJK JP"/>
              </a:rPr>
              <a:t>先生の音を聞いて、左 / 右 を選びましょう</a:t>
            </a:r>
            <a:endParaRPr sz="2300" b="0">
              <a:solidFill>
                <a:srgbClr val="646970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411480"/>
            <a:ext cx="109728" cy="713232"/>
          </a:xfrm>
          <a:prstGeom prst="rect">
            <a:avLst/>
          </a:prstGeom>
          <a:solidFill>
            <a:srgbClr val="DEB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47472"/>
            <a:ext cx="3840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262A30"/>
                </a:solidFill>
                <a:latin typeface="Noto Sans CJK JP"/>
              </a:rPr>
              <a:t>子音の練習  05</a:t>
            </a:r>
            <a:endParaRPr sz="29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804672"/>
            <a:ext cx="5303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2A30"/>
                </a:solidFill>
                <a:latin typeface="Noto Sans CJK JP"/>
              </a:rPr>
              <a:t>聞こえたのは どっち？</a:t>
            </a:r>
            <a:endParaRPr sz="36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82512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" y="1719072"/>
            <a:ext cx="4791456" cy="731520"/>
          </a:xfrm>
          <a:prstGeom prst="roundRect">
            <a:avLst/>
          </a:prstGeom>
          <a:solidFill>
            <a:srgbClr val="FCEFEC"/>
          </a:solidFill>
          <a:ln w="15240">
            <a:solidFill>
              <a:srgbClr val="FCEF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92824" y="1719072"/>
            <a:ext cx="4791456" cy="731520"/>
          </a:xfrm>
          <a:prstGeom prst="roundRect">
            <a:avLst/>
          </a:prstGeom>
          <a:solidFill>
            <a:srgbClr val="EBF7F7"/>
          </a:solidFill>
          <a:ln w="15240">
            <a:solidFill>
              <a:srgbClr val="EB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E26F68"/>
                </a:solidFill>
                <a:latin typeface="Noto Sans CJK JP"/>
              </a:rPr>
              <a:t>無気音</a:t>
            </a:r>
            <a:endParaRPr sz="30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7520" y="1764792"/>
            <a:ext cx="2240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E26F68"/>
                </a:solidFill>
                <a:latin typeface="Noto Sans CJK JP"/>
              </a:rPr>
              <a:t>息が弱い</a:t>
            </a:r>
            <a:endParaRPr sz="27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984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4297A0"/>
                </a:solidFill>
                <a:latin typeface="Noto Sans CJK JP"/>
              </a:rPr>
              <a:t>有気音</a:t>
            </a:r>
            <a:endParaRPr sz="30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1764792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4297A0"/>
                </a:solidFill>
                <a:latin typeface="Noto Sans CJK JP"/>
              </a:rPr>
              <a:t>息が強い</a:t>
            </a:r>
            <a:endParaRPr sz="27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72800" y="1901952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045952" y="2048256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19104" y="2194560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jīn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E26F68"/>
                </a:solidFill>
                <a:latin typeface="Noto Sans CJK JP"/>
              </a:rPr>
              <a:t>今</a:t>
            </a:r>
            <a:endParaRPr sz="112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（今）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qīn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2552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4297A0"/>
                </a:solidFill>
                <a:latin typeface="Noto Sans CJK JP"/>
              </a:rPr>
              <a:t>亲</a:t>
            </a:r>
            <a:endParaRPr sz="112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2552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（親・親しい）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32704" y="3246120"/>
            <a:ext cx="914400" cy="914400"/>
          </a:xfrm>
          <a:prstGeom prst="ellipse">
            <a:avLst/>
          </a:prstGeom>
          <a:solidFill>
            <a:srgbClr val="26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32704" y="324612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VS</a:t>
            </a:r>
            <a:endParaRPr sz="2300" b="1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8880" y="5797296"/>
            <a:ext cx="7223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646970"/>
                </a:solidFill>
                <a:latin typeface="Noto Sans CJK JP"/>
              </a:rPr>
              <a:t>先生の音を聞いて、左 / 右 を選びましょう</a:t>
            </a:r>
            <a:endParaRPr sz="2300" b="0">
              <a:solidFill>
                <a:srgbClr val="646970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411480"/>
            <a:ext cx="109728" cy="713232"/>
          </a:xfrm>
          <a:prstGeom prst="rect">
            <a:avLst/>
          </a:prstGeom>
          <a:solidFill>
            <a:srgbClr val="DEB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47472"/>
            <a:ext cx="3840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262A30"/>
                </a:solidFill>
                <a:latin typeface="Noto Sans CJK JP"/>
              </a:rPr>
              <a:t>子音の練習  06</a:t>
            </a:r>
            <a:endParaRPr sz="29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804672"/>
            <a:ext cx="5303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2A30"/>
                </a:solidFill>
                <a:latin typeface="Noto Sans CJK JP"/>
              </a:rPr>
              <a:t>聞こえたのは どっち？</a:t>
            </a:r>
            <a:endParaRPr sz="36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82512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" y="1719072"/>
            <a:ext cx="4791456" cy="731520"/>
          </a:xfrm>
          <a:prstGeom prst="roundRect">
            <a:avLst/>
          </a:prstGeom>
          <a:solidFill>
            <a:srgbClr val="FCEFEC"/>
          </a:solidFill>
          <a:ln w="15240">
            <a:solidFill>
              <a:srgbClr val="FCEF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92824" y="1719072"/>
            <a:ext cx="4791456" cy="731520"/>
          </a:xfrm>
          <a:prstGeom prst="roundRect">
            <a:avLst/>
          </a:prstGeom>
          <a:solidFill>
            <a:srgbClr val="EBF7F7"/>
          </a:solidFill>
          <a:ln w="15240">
            <a:solidFill>
              <a:srgbClr val="EB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E26F68"/>
                </a:solidFill>
                <a:latin typeface="Noto Sans CJK JP"/>
              </a:rPr>
              <a:t>無気音</a:t>
            </a:r>
            <a:endParaRPr sz="30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7520" y="1764792"/>
            <a:ext cx="2240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E26F68"/>
                </a:solidFill>
                <a:latin typeface="Noto Sans CJK JP"/>
              </a:rPr>
              <a:t>息が弱い</a:t>
            </a:r>
            <a:endParaRPr sz="27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984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4297A0"/>
                </a:solidFill>
                <a:latin typeface="Noto Sans CJK JP"/>
              </a:rPr>
              <a:t>有気音</a:t>
            </a:r>
            <a:endParaRPr sz="30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1764792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4297A0"/>
                </a:solidFill>
                <a:latin typeface="Noto Sans CJK JP"/>
              </a:rPr>
              <a:t>息が強い</a:t>
            </a:r>
            <a:endParaRPr sz="27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72800" y="1901952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045952" y="2048256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19104" y="2194560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zhī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E26F68"/>
                </a:solidFill>
                <a:latin typeface="Noto Sans CJK JP"/>
              </a:rPr>
              <a:t>知</a:t>
            </a:r>
            <a:endParaRPr sz="112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（知る）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chī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2552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4297A0"/>
                </a:solidFill>
                <a:latin typeface="Noto Sans CJK JP"/>
              </a:rPr>
              <a:t>吃</a:t>
            </a:r>
            <a:endParaRPr sz="112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2552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（食べる）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32704" y="3246120"/>
            <a:ext cx="914400" cy="914400"/>
          </a:xfrm>
          <a:prstGeom prst="ellipse">
            <a:avLst/>
          </a:prstGeom>
          <a:solidFill>
            <a:srgbClr val="26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32704" y="324612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VS</a:t>
            </a:r>
            <a:endParaRPr sz="2300" b="1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8880" y="5797296"/>
            <a:ext cx="7223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646970"/>
                </a:solidFill>
                <a:latin typeface="Noto Sans CJK JP"/>
              </a:rPr>
              <a:t>先生の音を聞いて、左 / 右 を選びましょう</a:t>
            </a:r>
            <a:endParaRPr sz="2300" b="0">
              <a:solidFill>
                <a:srgbClr val="646970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411480"/>
            <a:ext cx="109728" cy="713232"/>
          </a:xfrm>
          <a:prstGeom prst="rect">
            <a:avLst/>
          </a:prstGeom>
          <a:solidFill>
            <a:srgbClr val="DEB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47472"/>
            <a:ext cx="3840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262A30"/>
                </a:solidFill>
                <a:latin typeface="Noto Sans CJK JP"/>
              </a:rPr>
              <a:t>子音の練習  07</a:t>
            </a:r>
            <a:endParaRPr sz="29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804672"/>
            <a:ext cx="5303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2A30"/>
                </a:solidFill>
                <a:latin typeface="Noto Sans CJK JP"/>
              </a:rPr>
              <a:t>聞こえたのは どっち？</a:t>
            </a:r>
            <a:endParaRPr sz="36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82512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" y="1719072"/>
            <a:ext cx="4791456" cy="731520"/>
          </a:xfrm>
          <a:prstGeom prst="roundRect">
            <a:avLst/>
          </a:prstGeom>
          <a:solidFill>
            <a:srgbClr val="FCEFEC"/>
          </a:solidFill>
          <a:ln w="15240">
            <a:solidFill>
              <a:srgbClr val="FCEF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92824" y="1719072"/>
            <a:ext cx="4791456" cy="731520"/>
          </a:xfrm>
          <a:prstGeom prst="roundRect">
            <a:avLst/>
          </a:prstGeom>
          <a:solidFill>
            <a:srgbClr val="EBF7F7"/>
          </a:solidFill>
          <a:ln w="15240">
            <a:solidFill>
              <a:srgbClr val="EB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E26F68"/>
                </a:solidFill>
                <a:latin typeface="Noto Sans CJK JP"/>
              </a:rPr>
              <a:t>無気音</a:t>
            </a:r>
            <a:endParaRPr sz="30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7520" y="1764792"/>
            <a:ext cx="2240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E26F68"/>
                </a:solidFill>
                <a:latin typeface="Noto Sans CJK JP"/>
              </a:rPr>
              <a:t>息が弱い</a:t>
            </a:r>
            <a:endParaRPr sz="27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984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4297A0"/>
                </a:solidFill>
                <a:latin typeface="Noto Sans CJK JP"/>
              </a:rPr>
              <a:t>有気音</a:t>
            </a:r>
            <a:endParaRPr sz="30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1764792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4297A0"/>
                </a:solidFill>
                <a:latin typeface="Noto Sans CJK JP"/>
              </a:rPr>
              <a:t>息が強い</a:t>
            </a:r>
            <a:endParaRPr sz="27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72800" y="1901952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045952" y="2048256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19104" y="2194560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zǎo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E26F68"/>
                </a:solidFill>
                <a:latin typeface="Noto Sans CJK JP"/>
              </a:rPr>
              <a:t>早</a:t>
            </a:r>
            <a:endParaRPr sz="112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（早い）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cǎo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2552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4297A0"/>
                </a:solidFill>
                <a:latin typeface="Noto Sans CJK JP"/>
              </a:rPr>
              <a:t>草</a:t>
            </a:r>
            <a:endParaRPr sz="112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2552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（草）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32704" y="3246120"/>
            <a:ext cx="914400" cy="914400"/>
          </a:xfrm>
          <a:prstGeom prst="ellipse">
            <a:avLst/>
          </a:prstGeom>
          <a:solidFill>
            <a:srgbClr val="26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32704" y="324612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VS</a:t>
            </a:r>
            <a:endParaRPr sz="2300" b="1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8880" y="5797296"/>
            <a:ext cx="7223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646970"/>
                </a:solidFill>
                <a:latin typeface="Noto Sans CJK JP"/>
              </a:rPr>
              <a:t>先生の音を聞いて、左 / 右 を選びましょう</a:t>
            </a:r>
            <a:endParaRPr sz="2300" b="0">
              <a:solidFill>
                <a:srgbClr val="646970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411480"/>
            <a:ext cx="109728" cy="713232"/>
          </a:xfrm>
          <a:prstGeom prst="rect">
            <a:avLst/>
          </a:prstGeom>
          <a:solidFill>
            <a:srgbClr val="DEB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47472"/>
            <a:ext cx="3840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262A30"/>
                </a:solidFill>
                <a:latin typeface="Noto Sans CJK JP"/>
              </a:rPr>
              <a:t>子音の練習  08</a:t>
            </a:r>
            <a:endParaRPr sz="29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804672"/>
            <a:ext cx="5303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2A30"/>
                </a:solidFill>
                <a:latin typeface="Noto Sans CJK JP"/>
              </a:rPr>
              <a:t>聞こえたのは どっち？</a:t>
            </a:r>
            <a:endParaRPr sz="3600" b="1">
              <a:solidFill>
                <a:srgbClr val="262A30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82512" y="1481328"/>
            <a:ext cx="5212080" cy="468172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1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" y="1719072"/>
            <a:ext cx="4791456" cy="731520"/>
          </a:xfrm>
          <a:prstGeom prst="roundRect">
            <a:avLst/>
          </a:prstGeom>
          <a:solidFill>
            <a:srgbClr val="FCEFEC"/>
          </a:solidFill>
          <a:ln w="15240">
            <a:solidFill>
              <a:srgbClr val="FCEF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92824" y="1719072"/>
            <a:ext cx="4791456" cy="731520"/>
          </a:xfrm>
          <a:prstGeom prst="roundRect">
            <a:avLst/>
          </a:prstGeom>
          <a:solidFill>
            <a:srgbClr val="EBF7F7"/>
          </a:solidFill>
          <a:ln w="15240">
            <a:solidFill>
              <a:srgbClr val="EB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E26F68"/>
                </a:solidFill>
                <a:latin typeface="Noto Sans CJK JP"/>
              </a:rPr>
              <a:t>無気音</a:t>
            </a:r>
            <a:endParaRPr sz="30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7520" y="1764792"/>
            <a:ext cx="2240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E26F68"/>
                </a:solidFill>
                <a:latin typeface="Noto Sans CJK JP"/>
              </a:rPr>
              <a:t>息が弱い</a:t>
            </a:r>
            <a:endParaRPr sz="27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984" y="1764792"/>
            <a:ext cx="187451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4297A0"/>
                </a:solidFill>
                <a:latin typeface="Noto Sans CJK JP"/>
              </a:rPr>
              <a:t>有気音</a:t>
            </a:r>
            <a:endParaRPr sz="30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1764792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700" b="1">
                <a:solidFill>
                  <a:srgbClr val="4297A0"/>
                </a:solidFill>
                <a:latin typeface="Noto Sans CJK JP"/>
              </a:rPr>
              <a:t>息が強い</a:t>
            </a:r>
            <a:endParaRPr sz="27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72800" y="1901952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045952" y="2048256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19104" y="2194560"/>
            <a:ext cx="438912" cy="50292"/>
          </a:xfrm>
          <a:prstGeom prst="rect">
            <a:avLst/>
          </a:prstGeom>
          <a:solidFill>
            <a:srgbClr val="429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zhǎo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E26F68"/>
                </a:solidFill>
                <a:latin typeface="Noto Sans CJK JP"/>
              </a:rPr>
              <a:t>找</a:t>
            </a:r>
            <a:endParaRPr sz="11200" b="1">
              <a:solidFill>
                <a:srgbClr val="E26F68"/>
              </a:solidFill>
              <a:latin typeface="Noto Sans CJK JP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（探す）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2487168"/>
            <a:ext cx="47091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0" b="1">
                <a:solidFill>
                  <a:srgbClr val="262A30"/>
                </a:solidFill>
                <a:latin typeface="Aptos Display"/>
              </a:rPr>
              <a:t>chǎo</a:t>
            </a:r>
            <a:endParaRPr sz="7800" b="1">
              <a:solidFill>
                <a:srgbClr val="262A30"/>
              </a:solidFill>
              <a:latin typeface="Aptos Displa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02552" y="3520440"/>
            <a:ext cx="452628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0" b="1">
                <a:solidFill>
                  <a:srgbClr val="4297A0"/>
                </a:solidFill>
                <a:latin typeface="Noto Sans CJK JP"/>
              </a:rPr>
              <a:t>炒</a:t>
            </a:r>
            <a:endParaRPr sz="11200" b="1">
              <a:solidFill>
                <a:srgbClr val="4297A0"/>
              </a:solidFill>
              <a:latin typeface="Noto Sans CJK JP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2552" y="4956048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0">
                <a:solidFill>
                  <a:srgbClr val="646970"/>
                </a:solidFill>
                <a:latin typeface="Noto Sans CJK JP"/>
              </a:rPr>
              <a:t>（炒める）</a:t>
            </a:r>
            <a:endParaRPr sz="3400" b="0">
              <a:solidFill>
                <a:srgbClr val="646970"/>
              </a:solidFill>
              <a:latin typeface="Noto Sans CJK JP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632704" y="3246120"/>
            <a:ext cx="914400" cy="914400"/>
          </a:xfrm>
          <a:prstGeom prst="ellipse">
            <a:avLst/>
          </a:prstGeom>
          <a:solidFill>
            <a:srgbClr val="26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32704" y="324612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VS</a:t>
            </a:r>
            <a:endParaRPr sz="2300" b="1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8880" y="5797296"/>
            <a:ext cx="7223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646970"/>
                </a:solidFill>
                <a:latin typeface="Noto Sans CJK JP"/>
              </a:rPr>
              <a:t>先生の音を聞いて、左 / 右 を選びましょう</a:t>
            </a:r>
            <a:endParaRPr sz="2300" b="0">
              <a:solidFill>
                <a:srgbClr val="646970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WPS 演示</Application>
  <PresentationFormat>On-screen Show (4:3)</PresentationFormat>
  <Paragraphs>224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SimSun</vt:lpstr>
      <vt:lpstr>Wingdings</vt:lpstr>
      <vt:lpstr>Arial</vt:lpstr>
      <vt:lpstr>Noto Sans CJK JP</vt:lpstr>
      <vt:lpstr>Segoe Print</vt:lpstr>
      <vt:lpstr>Aptos Display</vt:lpstr>
      <vt:lpstr>Calibri</vt:lpstr>
      <vt:lpstr>ＭＳ Ｐゴシック</vt:lpstr>
      <vt:lpstr>Segoe UI Variable Display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Rebecca</cp:lastModifiedBy>
  <cp:revision>2</cp:revision>
  <dcterms:created xsi:type="dcterms:W3CDTF">2013-01-27T09:14:00Z</dcterms:created>
  <dcterms:modified xsi:type="dcterms:W3CDTF">2026-08-22T03:32:46Z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FC6C06D0CF904786AEC5491588744F3D_12</vt:lpwstr>
  </property>
  <property fmtid="{D5CDD505-2E9C-101B-9397-08002B2CF9AE}" pid="3" name="KSOProductBuildVer">
    <vt:lpwstr>2052-12.1.0.28043</vt:lpwstr>
  </property>
</Properties>
</file>